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59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embeddedFontLst>
    <p:embeddedFont>
      <p:font typeface="微软雅黑" panose="020B0503020204020204" pitchFamily="34" charset="-122"/>
      <p:regular r:id="rId35"/>
      <p:bold r:id="rId36"/>
    </p:embeddedFont>
    <p:embeddedFont>
      <p:font typeface="微软雅黑 Light" panose="020B0502040204020203" pitchFamily="34" charset="-122"/>
      <p:regular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A2A"/>
    <a:srgbClr val="1C3352"/>
    <a:srgbClr val="2C2F63"/>
    <a:srgbClr val="1C472E"/>
    <a:srgbClr val="1FCA88"/>
    <a:srgbClr val="223159"/>
    <a:srgbClr val="223156"/>
    <a:srgbClr val="2A2E5F"/>
    <a:srgbClr val="1E4C25"/>
    <a:srgbClr val="183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1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A61EB-4469-4451-85AC-851B3EF2CF39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99057-4BC5-4305-BE12-D07A0EFA1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457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4B04E-0C28-47B2-A246-E7FF5CB63036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BE447-0353-4830-8C61-30CE412188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866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54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30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5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674190"/>
            <a:ext cx="12192000" cy="596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01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2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93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83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00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9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91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92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A5516-56AC-4A8D-9046-701B2CDF8F53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42C6-EC89-45B1-97A9-5B68722EA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09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e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1102" y="-3501348"/>
            <a:ext cx="21532314" cy="152361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852341" y="5722096"/>
            <a:ext cx="4588918" cy="592276"/>
            <a:chOff x="3393138" y="5769761"/>
            <a:chExt cx="4588918" cy="592276"/>
          </a:xfrm>
        </p:grpSpPr>
        <p:sp>
          <p:nvSpPr>
            <p:cNvPr id="6" name="文本框 5"/>
            <p:cNvSpPr txBox="1"/>
            <p:nvPr/>
          </p:nvSpPr>
          <p:spPr>
            <a:xfrm>
              <a:off x="4565736" y="5838817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指导老师：滕倩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队长：伍清宇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队员：陈麒麟、金延强、康少麒、丁子彪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138" y="5769761"/>
              <a:ext cx="958128" cy="55689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>
              <a:off x="4455815" y="5821355"/>
              <a:ext cx="0" cy="5232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757681" y="3665156"/>
            <a:ext cx="8676640" cy="625957"/>
            <a:chOff x="2631013" y="3776808"/>
            <a:chExt cx="7490949" cy="625957"/>
          </a:xfrm>
        </p:grpSpPr>
        <p:sp>
          <p:nvSpPr>
            <p:cNvPr id="4" name="文本框 3"/>
            <p:cNvSpPr txBox="1"/>
            <p:nvPr/>
          </p:nvSpPr>
          <p:spPr>
            <a:xfrm>
              <a:off x="2631014" y="3900063"/>
              <a:ext cx="749094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ts val="16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一个快递服务平台的开发与推广</a:t>
              </a:r>
              <a:endPara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dist">
                <a:lnSpc>
                  <a:spcPts val="16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The development and promotion of a Courier service platform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631013" y="3776808"/>
              <a:ext cx="7490948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AFCFE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631013" y="4392363"/>
              <a:ext cx="7490948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AFCFE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818" y="2109809"/>
            <a:ext cx="5297883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1721" y="3594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推广障碍及解决方案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61721" y="3238906"/>
            <a:ext cx="154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three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0200" y="355600"/>
            <a:ext cx="11531600" cy="6146800"/>
          </a:xfrm>
          <a:prstGeom prst="roundRect">
            <a:avLst>
              <a:gd name="adj" fmla="val 5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29" y="1560781"/>
            <a:ext cx="4645555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74" y="1865906"/>
            <a:ext cx="622951" cy="622951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104529" y="2802899"/>
            <a:ext cx="10422747" cy="646331"/>
            <a:chOff x="1104529" y="2802899"/>
            <a:chExt cx="10422747" cy="64633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" y="2836519"/>
              <a:ext cx="579096" cy="57909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773823" y="2802899"/>
              <a:ext cx="9753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1C47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滴滴快寄是用户指定物流公司发件，快递员并没有决定权，快递公司虽然共享了自己的人力资源，但能收获更多的人力资源</a:t>
              </a:r>
              <a:endParaRPr lang="zh-CN" altLang="en-US" dirty="0">
                <a:solidFill>
                  <a:srgbClr val="1C472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04529" y="3545986"/>
            <a:ext cx="10422747" cy="665545"/>
            <a:chOff x="1104529" y="3593843"/>
            <a:chExt cx="10422747" cy="665545"/>
          </a:xfrm>
        </p:grpSpPr>
        <p:sp>
          <p:nvSpPr>
            <p:cNvPr id="14" name="矩形 13"/>
            <p:cNvSpPr/>
            <p:nvPr/>
          </p:nvSpPr>
          <p:spPr>
            <a:xfrm>
              <a:off x="1773823" y="3613057"/>
              <a:ext cx="9753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1C47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快递公司的快递需求是变化的，需求旺盛的时候需要更多的人力资源，需求低迷的时候过剩的人力资源会造成成本增加，滴滴快递可以起到削峰填谷的作用</a:t>
              </a:r>
              <a:endParaRPr lang="zh-CN" altLang="en-US" dirty="0">
                <a:solidFill>
                  <a:srgbClr val="1C472E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" y="3593843"/>
              <a:ext cx="579096" cy="57909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104529" y="4308287"/>
            <a:ext cx="10422747" cy="650423"/>
            <a:chOff x="1104529" y="4419123"/>
            <a:chExt cx="10422747" cy="650423"/>
          </a:xfrm>
        </p:grpSpPr>
        <p:sp>
          <p:nvSpPr>
            <p:cNvPr id="16" name="矩形 15"/>
            <p:cNvSpPr/>
            <p:nvPr/>
          </p:nvSpPr>
          <p:spPr>
            <a:xfrm>
              <a:off x="1773823" y="4423215"/>
              <a:ext cx="97534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1C47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如果寄件人并不在意物流公司的选择，本公司快递员还可以面对面交流的时候推荐其选择自己的公司</a:t>
              </a:r>
              <a:endParaRPr lang="zh-CN" altLang="en-US" dirty="0">
                <a:solidFill>
                  <a:srgbClr val="1C472E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" y="4419123"/>
              <a:ext cx="579096" cy="579094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060674" y="2442677"/>
            <a:ext cx="10067769" cy="0"/>
          </a:xfrm>
          <a:prstGeom prst="line">
            <a:avLst/>
          </a:prstGeom>
          <a:ln w="22225">
            <a:solidFill>
              <a:srgbClr val="1C4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6740" y="-141047"/>
            <a:ext cx="7044618" cy="12117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876" y="1970696"/>
            <a:ext cx="7157324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6480393" cy="769441"/>
            <a:chOff x="228600" y="330200"/>
            <a:chExt cx="6480393" cy="769441"/>
          </a:xfrm>
        </p:grpSpPr>
        <p:sp>
          <p:nvSpPr>
            <p:cNvPr id="4" name="矩形 3"/>
            <p:cNvSpPr/>
            <p:nvPr/>
          </p:nvSpPr>
          <p:spPr>
            <a:xfrm>
              <a:off x="228600" y="330201"/>
              <a:ext cx="6391072" cy="673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7500" y="330200"/>
              <a:ext cx="63914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1E4C25"/>
                  </a:solidFill>
                  <a:latin typeface="造字工房朗倩（非商用）常规体" pitchFamily="50" charset="-122"/>
                  <a:ea typeface="造字工房朗倩（非商用）常规体" pitchFamily="50" charset="-122"/>
                </a:rPr>
                <a:t>叁：推广障碍与解决方案</a:t>
              </a:r>
              <a:endParaRPr lang="zh-CN" altLang="en-US" sz="4400" dirty="0">
                <a:solidFill>
                  <a:srgbClr val="1E4C25"/>
                </a:solidFill>
                <a:latin typeface="造字工房朗倩（非商用）常规体" pitchFamily="50" charset="-122"/>
                <a:ea typeface="造字工房朗倩（非商用）常规体" pitchFamily="50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74" y="2207649"/>
            <a:ext cx="622951" cy="622951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104529" y="3178262"/>
            <a:ext cx="10422747" cy="579094"/>
            <a:chOff x="1104529" y="2836519"/>
            <a:chExt cx="10422747" cy="57909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" y="2836519"/>
              <a:ext cx="579096" cy="57909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773823" y="2941442"/>
              <a:ext cx="9753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1C47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寄件人信息只面向注册的快递员公开</a:t>
              </a:r>
              <a:endParaRPr lang="zh-CN" altLang="en-US" dirty="0">
                <a:solidFill>
                  <a:srgbClr val="1C472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04529" y="3887729"/>
            <a:ext cx="10422747" cy="579094"/>
            <a:chOff x="1104529" y="3593843"/>
            <a:chExt cx="10422747" cy="579094"/>
          </a:xfrm>
        </p:grpSpPr>
        <p:sp>
          <p:nvSpPr>
            <p:cNvPr id="14" name="矩形 13"/>
            <p:cNvSpPr/>
            <p:nvPr/>
          </p:nvSpPr>
          <p:spPr>
            <a:xfrm>
              <a:off x="1773823" y="3723893"/>
              <a:ext cx="9753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rgbClr val="1C47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滴滴快寄平台将提高快递员申请门槛</a:t>
              </a:r>
              <a:endParaRPr lang="zh-CN" altLang="en-US" dirty="0">
                <a:solidFill>
                  <a:srgbClr val="1C472E"/>
                </a:solidFill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" y="3593843"/>
              <a:ext cx="579096" cy="579094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>
          <a:xfrm>
            <a:off x="1060674" y="2784420"/>
            <a:ext cx="10067769" cy="0"/>
          </a:xfrm>
          <a:prstGeom prst="line">
            <a:avLst/>
          </a:prstGeom>
          <a:ln w="22225">
            <a:solidFill>
              <a:srgbClr val="1C4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530" y="2315517"/>
            <a:ext cx="9291109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61721" y="3594100"/>
            <a:ext cx="52629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技术说明及产品展示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61721" y="3238906"/>
            <a:ext cx="139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four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0200" y="355600"/>
            <a:ext cx="11531600" cy="6146800"/>
          </a:xfrm>
          <a:prstGeom prst="roundRect">
            <a:avLst>
              <a:gd name="adj" fmla="val 5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30" y="1557730"/>
            <a:ext cx="4645555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87689" y="12955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r>
              <a:rPr lang="zh-CN" altLang="en-US" b="1" dirty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23" y="1236666"/>
            <a:ext cx="1714605" cy="9136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08" y="1056171"/>
            <a:ext cx="1124209" cy="801761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842028" y="808229"/>
            <a:ext cx="949135" cy="1153910"/>
            <a:chOff x="2842028" y="991113"/>
            <a:chExt cx="949135" cy="115391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028" y="991113"/>
              <a:ext cx="686576" cy="115391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406121" y="1794780"/>
              <a:ext cx="385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 smtClean="0">
                  <a:solidFill>
                    <a:srgbClr val="1C335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1.7</a:t>
              </a:r>
              <a:endParaRPr lang="zh-CN" altLang="en-US" sz="1100" dirty="0">
                <a:solidFill>
                  <a:srgbClr val="1C335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17" y="1237024"/>
            <a:ext cx="3333699" cy="70674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19" y="2717900"/>
            <a:ext cx="1941258" cy="54963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63" y="2648720"/>
            <a:ext cx="2751966" cy="6879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53" y="3454657"/>
            <a:ext cx="2394769" cy="5449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2" y="3553364"/>
            <a:ext cx="1514288" cy="41128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17" y="3443270"/>
            <a:ext cx="2106175" cy="47687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287689" y="31480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使用技术：</a:t>
            </a:r>
            <a:endParaRPr lang="zh-CN" altLang="en-US" b="1" dirty="0">
              <a:solidFill>
                <a:srgbClr val="1D4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2777" y="2641264"/>
            <a:ext cx="1956182" cy="581784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056857" y="51410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r>
              <a:rPr lang="zh-CN" altLang="en-US" b="1" dirty="0" smtClean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  <a:endParaRPr lang="zh-CN" altLang="en-US" b="1" dirty="0">
              <a:solidFill>
                <a:srgbClr val="1D4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99" y="4997772"/>
            <a:ext cx="594245" cy="65523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73" y="5023646"/>
            <a:ext cx="603484" cy="60348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319" y="5079484"/>
            <a:ext cx="702394" cy="46868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43" y="5008873"/>
            <a:ext cx="586500" cy="5669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32" y="4993412"/>
            <a:ext cx="570266" cy="66395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73" y="5014238"/>
            <a:ext cx="622302" cy="622302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519877" y="51416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不兼容</a:t>
            </a:r>
            <a:r>
              <a:rPr lang="zh-CN" altLang="en-US" b="1" dirty="0" smtClean="0">
                <a:solidFill>
                  <a:srgbClr val="1D4A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浏览器：</a:t>
            </a:r>
            <a:endParaRPr lang="zh-CN" altLang="en-US" b="1" dirty="0">
              <a:solidFill>
                <a:srgbClr val="1D4A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57847" y="2982777"/>
            <a:ext cx="3206774" cy="16094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94751" y="5048079"/>
            <a:ext cx="1493649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" y="864689"/>
            <a:ext cx="11033273" cy="5396773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" y="1052114"/>
            <a:ext cx="11033273" cy="5021922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" y="1214639"/>
            <a:ext cx="11033273" cy="4696872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41" y="1712539"/>
            <a:ext cx="11033273" cy="3701071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8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3" y="1239155"/>
            <a:ext cx="10900770" cy="4647840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96" y="3092244"/>
            <a:ext cx="1042330" cy="1042330"/>
          </a:xfrm>
          <a:prstGeom prst="rect">
            <a:avLst/>
          </a:prstGeom>
          <a:effectLst/>
        </p:spPr>
      </p:pic>
      <p:sp>
        <p:nvSpPr>
          <p:cNvPr id="3" name="矩形 2"/>
          <p:cNvSpPr/>
          <p:nvPr/>
        </p:nvSpPr>
        <p:spPr>
          <a:xfrm>
            <a:off x="1501111" y="414492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26" y="3092244"/>
            <a:ext cx="1042330" cy="10423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61141" y="415384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63" y="3092244"/>
            <a:ext cx="1042330" cy="10362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11306" y="413985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推广障碍及解决方案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44" y="3092244"/>
            <a:ext cx="1042330" cy="10362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7900" y="413781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技术说明及产品展示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0" y="238867"/>
            <a:ext cx="12186960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8" y="1239155"/>
            <a:ext cx="9626940" cy="4647840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08" y="1620487"/>
            <a:ext cx="9626940" cy="3885176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9" y="1552664"/>
            <a:ext cx="10837998" cy="4020822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83" y="1038859"/>
            <a:ext cx="10112790" cy="5048432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83" y="1080358"/>
            <a:ext cx="10112790" cy="4965433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83" y="1116003"/>
            <a:ext cx="10112790" cy="4894143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33" y="1459338"/>
            <a:ext cx="10112790" cy="4207472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36" y="1038857"/>
            <a:ext cx="10107484" cy="5048434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1" y="1038857"/>
            <a:ext cx="2843654" cy="50484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1" y="1038857"/>
            <a:ext cx="2843654" cy="5048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83754" y="35941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项目概述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3754" y="3238906"/>
            <a:ext cx="135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0200" y="355600"/>
            <a:ext cx="11531600" cy="6146800"/>
          </a:xfrm>
          <a:prstGeom prst="roundRect">
            <a:avLst>
              <a:gd name="adj" fmla="val 5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72" y="1557729"/>
            <a:ext cx="4645555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51" y="1038857"/>
            <a:ext cx="2843653" cy="5048433"/>
          </a:xfrm>
          <a:prstGeom prst="rect">
            <a:avLst/>
          </a:prstGeom>
          <a:ln>
            <a:solidFill>
              <a:srgbClr val="1D4A2A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984" y="-129003"/>
            <a:ext cx="7042861" cy="1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1102" y="-3501348"/>
            <a:ext cx="21532314" cy="1523614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852341" y="5722096"/>
            <a:ext cx="4588918" cy="592276"/>
            <a:chOff x="3393138" y="5769761"/>
            <a:chExt cx="4588918" cy="592276"/>
          </a:xfrm>
        </p:grpSpPr>
        <p:sp>
          <p:nvSpPr>
            <p:cNvPr id="6" name="文本框 5"/>
            <p:cNvSpPr txBox="1"/>
            <p:nvPr/>
          </p:nvSpPr>
          <p:spPr>
            <a:xfrm>
              <a:off x="4565736" y="5838817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指导老师：滕倩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队长：伍清宇</a:t>
              </a:r>
              <a:endPara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队员：陈麒麟、金延强、康少麒、丁子彪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3138" y="5769761"/>
              <a:ext cx="958128" cy="556891"/>
            </a:xfrm>
            <a:prstGeom prst="rect">
              <a:avLst/>
            </a:prstGeom>
          </p:spPr>
        </p:pic>
        <p:cxnSp>
          <p:nvCxnSpPr>
            <p:cNvPr id="15" name="直接连接符 14"/>
            <p:cNvCxnSpPr/>
            <p:nvPr/>
          </p:nvCxnSpPr>
          <p:spPr>
            <a:xfrm>
              <a:off x="4455815" y="5821355"/>
              <a:ext cx="0" cy="52322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757681" y="3665156"/>
            <a:ext cx="8676640" cy="625957"/>
            <a:chOff x="2631013" y="3776808"/>
            <a:chExt cx="7490949" cy="625957"/>
          </a:xfrm>
        </p:grpSpPr>
        <p:sp>
          <p:nvSpPr>
            <p:cNvPr id="4" name="文本框 3"/>
            <p:cNvSpPr txBox="1"/>
            <p:nvPr/>
          </p:nvSpPr>
          <p:spPr>
            <a:xfrm>
              <a:off x="2631014" y="3900063"/>
              <a:ext cx="7490948" cy="50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ts val="16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一个快递服务平台的开发与推广</a:t>
              </a:r>
              <a:endPara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dist">
                <a:lnSpc>
                  <a:spcPts val="16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The development and promotion of a Courier service platform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631013" y="3776808"/>
              <a:ext cx="7490948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AFCFE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631013" y="4392363"/>
              <a:ext cx="7490948" cy="0"/>
            </a:xfrm>
            <a:prstGeom prst="line">
              <a:avLst/>
            </a:prstGeom>
            <a:ln w="9525">
              <a:gradFill flip="none" rotWithShape="1">
                <a:gsLst>
                  <a:gs pos="52000">
                    <a:srgbClr val="FAFCFE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圆角矩形 8"/>
          <p:cNvSpPr/>
          <p:nvPr/>
        </p:nvSpPr>
        <p:spPr>
          <a:xfrm>
            <a:off x="266700" y="266700"/>
            <a:ext cx="11658600" cy="6388100"/>
          </a:xfrm>
          <a:prstGeom prst="roundRect">
            <a:avLst>
              <a:gd name="adj" fmla="val 5136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180" y="2110583"/>
            <a:ext cx="5297883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6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064000" y="10795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21200" y="12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0872" y="1149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项目实施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595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2172709" y="1079702"/>
            <a:ext cx="8638165" cy="1730694"/>
            <a:chOff x="2172709" y="1079702"/>
            <a:chExt cx="8638165" cy="173069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709" y="1079702"/>
              <a:ext cx="4021438" cy="1730694"/>
            </a:xfrm>
            <a:prstGeom prst="rect">
              <a:avLst/>
            </a:prstGeom>
            <a:ln>
              <a:solidFill>
                <a:srgbClr val="1E4C25"/>
              </a:solidFill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196" y="1511729"/>
              <a:ext cx="4766678" cy="670505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784942" y="2810396"/>
            <a:ext cx="8430643" cy="1723598"/>
            <a:chOff x="1784942" y="2810396"/>
            <a:chExt cx="8430643" cy="1723598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2" t="18270" r="202" b="23417"/>
            <a:stretch/>
          </p:blipFill>
          <p:spPr>
            <a:xfrm>
              <a:off x="6194147" y="2810396"/>
              <a:ext cx="4021438" cy="1723598"/>
            </a:xfrm>
            <a:prstGeom prst="rect">
              <a:avLst/>
            </a:prstGeom>
            <a:ln>
              <a:solidFill>
                <a:srgbClr val="1E4C25"/>
              </a:solidFill>
            </a:ln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942" y="3298315"/>
              <a:ext cx="4547240" cy="719269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172709" y="4539327"/>
            <a:ext cx="8348803" cy="1738230"/>
            <a:chOff x="2172709" y="4539327"/>
            <a:chExt cx="8348803" cy="173823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557"/>
            <a:stretch/>
          </p:blipFill>
          <p:spPr>
            <a:xfrm>
              <a:off x="2172709" y="4539327"/>
              <a:ext cx="4009626" cy="1738230"/>
            </a:xfrm>
            <a:prstGeom prst="rect">
              <a:avLst/>
            </a:prstGeom>
            <a:ln>
              <a:solidFill>
                <a:srgbClr val="1E4C25"/>
              </a:solidFill>
            </a:ln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6463" y="5090638"/>
              <a:ext cx="4535049" cy="694887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8998" y="-133594"/>
            <a:ext cx="4156353" cy="12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6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0640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21200" y="12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0872" y="11498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项目实施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159500" y="10795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576261" y="2253434"/>
            <a:ext cx="5240508" cy="771497"/>
            <a:chOff x="2071864" y="1776631"/>
            <a:chExt cx="5240508" cy="771497"/>
          </a:xfrm>
        </p:grpSpPr>
        <p:sp>
          <p:nvSpPr>
            <p:cNvPr id="25" name="圆角矩形 24"/>
            <p:cNvSpPr/>
            <p:nvPr/>
          </p:nvSpPr>
          <p:spPr>
            <a:xfrm>
              <a:off x="2846465" y="1861018"/>
              <a:ext cx="4465907" cy="540898"/>
            </a:xfrm>
            <a:prstGeom prst="roundRect">
              <a:avLst/>
            </a:prstGeom>
            <a:gradFill flip="none" rotWithShape="1">
              <a:gsLst>
                <a:gs pos="0">
                  <a:srgbClr val="1E4C25"/>
                </a:gs>
                <a:gs pos="50000">
                  <a:srgbClr val="183849"/>
                </a:gs>
                <a:gs pos="100000">
                  <a:srgbClr val="2A2E5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3371258" y="1869981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加强物流信息化建设</a:t>
              </a: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864" y="1776631"/>
              <a:ext cx="771497" cy="771497"/>
            </a:xfrm>
            <a:prstGeom prst="rect">
              <a:avLst/>
            </a:prstGeom>
          </p:spPr>
        </p:pic>
        <p:sp>
          <p:nvSpPr>
            <p:cNvPr id="27" name="椭圆 26"/>
            <p:cNvSpPr/>
            <p:nvPr/>
          </p:nvSpPr>
          <p:spPr>
            <a:xfrm>
              <a:off x="6604900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946719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034771" y="2321887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3376590" y="2321887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959020" y="1345371"/>
            <a:ext cx="5240508" cy="771497"/>
            <a:chOff x="2071864" y="1776631"/>
            <a:chExt cx="5240508" cy="771497"/>
          </a:xfrm>
        </p:grpSpPr>
        <p:sp>
          <p:nvSpPr>
            <p:cNvPr id="35" name="圆角矩形 34"/>
            <p:cNvSpPr/>
            <p:nvPr/>
          </p:nvSpPr>
          <p:spPr>
            <a:xfrm>
              <a:off x="2846465" y="1861018"/>
              <a:ext cx="4465907" cy="540898"/>
            </a:xfrm>
            <a:prstGeom prst="roundRect">
              <a:avLst/>
            </a:prstGeom>
            <a:gradFill flip="none" rotWithShape="1">
              <a:gsLst>
                <a:gs pos="0">
                  <a:srgbClr val="1E4C25"/>
                </a:gs>
                <a:gs pos="50000">
                  <a:srgbClr val="183849"/>
                </a:gs>
                <a:gs pos="100000">
                  <a:srgbClr val="2A2E5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371258" y="1869981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改变物流业组织形态</a:t>
              </a: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864" y="1776631"/>
              <a:ext cx="771497" cy="771497"/>
            </a:xfrm>
            <a:prstGeom prst="rect">
              <a:avLst/>
            </a:prstGeom>
          </p:spPr>
        </p:pic>
        <p:sp>
          <p:nvSpPr>
            <p:cNvPr id="38" name="椭圆 37"/>
            <p:cNvSpPr/>
            <p:nvPr/>
          </p:nvSpPr>
          <p:spPr>
            <a:xfrm>
              <a:off x="6604900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6946719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3038228" y="2331514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3380047" y="2331514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62746" y="3161497"/>
            <a:ext cx="5240508" cy="771497"/>
            <a:chOff x="2071864" y="1776631"/>
            <a:chExt cx="5240508" cy="771497"/>
          </a:xfrm>
        </p:grpSpPr>
        <p:sp>
          <p:nvSpPr>
            <p:cNvPr id="45" name="圆角矩形 44"/>
            <p:cNvSpPr/>
            <p:nvPr/>
          </p:nvSpPr>
          <p:spPr>
            <a:xfrm>
              <a:off x="2846465" y="1861018"/>
              <a:ext cx="4465907" cy="540898"/>
            </a:xfrm>
            <a:prstGeom prst="roundRect">
              <a:avLst/>
            </a:prstGeom>
            <a:gradFill flip="none" rotWithShape="1">
              <a:gsLst>
                <a:gs pos="0">
                  <a:srgbClr val="1E4C25"/>
                </a:gs>
                <a:gs pos="50000">
                  <a:srgbClr val="183849"/>
                </a:gs>
                <a:gs pos="100000">
                  <a:srgbClr val="2A2E5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371258" y="1869981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提高行业的服务质量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864" y="1776631"/>
              <a:ext cx="771497" cy="771497"/>
            </a:xfrm>
            <a:prstGeom prst="rect">
              <a:avLst/>
            </a:prstGeom>
          </p:spPr>
        </p:pic>
        <p:sp>
          <p:nvSpPr>
            <p:cNvPr id="48" name="椭圆 47"/>
            <p:cNvSpPr/>
            <p:nvPr/>
          </p:nvSpPr>
          <p:spPr>
            <a:xfrm>
              <a:off x="6604900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6946719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3009915" y="2323903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3351734" y="2323903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28930" y="4977623"/>
            <a:ext cx="5240508" cy="771497"/>
            <a:chOff x="2071864" y="1776631"/>
            <a:chExt cx="5240508" cy="771497"/>
          </a:xfrm>
        </p:grpSpPr>
        <p:sp>
          <p:nvSpPr>
            <p:cNvPr id="51" name="圆角矩形 50"/>
            <p:cNvSpPr/>
            <p:nvPr/>
          </p:nvSpPr>
          <p:spPr>
            <a:xfrm>
              <a:off x="2846465" y="1861018"/>
              <a:ext cx="4465907" cy="540898"/>
            </a:xfrm>
            <a:prstGeom prst="roundRect">
              <a:avLst/>
            </a:prstGeom>
            <a:gradFill flip="none" rotWithShape="1">
              <a:gsLst>
                <a:gs pos="0">
                  <a:srgbClr val="1E4C25"/>
                </a:gs>
                <a:gs pos="50000">
                  <a:srgbClr val="183849"/>
                </a:gs>
                <a:gs pos="100000">
                  <a:srgbClr val="2A2E5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3371258" y="1869981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整合行业的服务能力</a:t>
              </a: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864" y="1776631"/>
              <a:ext cx="771497" cy="771497"/>
            </a:xfrm>
            <a:prstGeom prst="rect">
              <a:avLst/>
            </a:prstGeom>
          </p:spPr>
        </p:pic>
        <p:sp>
          <p:nvSpPr>
            <p:cNvPr id="54" name="椭圆 53"/>
            <p:cNvSpPr/>
            <p:nvPr/>
          </p:nvSpPr>
          <p:spPr>
            <a:xfrm>
              <a:off x="6604900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6946719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059003" y="23154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3400822" y="23154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791722" y="4069560"/>
            <a:ext cx="5240508" cy="771497"/>
            <a:chOff x="2071864" y="1776631"/>
            <a:chExt cx="5240508" cy="771497"/>
          </a:xfrm>
        </p:grpSpPr>
        <p:sp>
          <p:nvSpPr>
            <p:cNvPr id="57" name="圆角矩形 56"/>
            <p:cNvSpPr/>
            <p:nvPr/>
          </p:nvSpPr>
          <p:spPr>
            <a:xfrm>
              <a:off x="2846465" y="1861018"/>
              <a:ext cx="4465907" cy="540898"/>
            </a:xfrm>
            <a:prstGeom prst="roundRect">
              <a:avLst/>
            </a:prstGeom>
            <a:gradFill flip="none" rotWithShape="1">
              <a:gsLst>
                <a:gs pos="0">
                  <a:srgbClr val="1E4C25"/>
                </a:gs>
                <a:gs pos="50000">
                  <a:srgbClr val="183849"/>
                </a:gs>
                <a:gs pos="100000">
                  <a:srgbClr val="2A2E5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3371258" y="1889031"/>
              <a:ext cx="34163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降低物流业交易成本</a:t>
              </a: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864" y="1776631"/>
              <a:ext cx="771497" cy="771497"/>
            </a:xfrm>
            <a:prstGeom prst="rect">
              <a:avLst/>
            </a:prstGeom>
          </p:spPr>
        </p:pic>
        <p:sp>
          <p:nvSpPr>
            <p:cNvPr id="60" name="椭圆 59"/>
            <p:cNvSpPr/>
            <p:nvPr/>
          </p:nvSpPr>
          <p:spPr>
            <a:xfrm>
              <a:off x="6604900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946719" y="232375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3035504" y="233450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3377323" y="2334508"/>
              <a:ext cx="190842" cy="190842"/>
            </a:xfrm>
            <a:prstGeom prst="ellipse">
              <a:avLst/>
            </a:prstGeom>
            <a:solidFill>
              <a:srgbClr val="182D4E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998" y="-133594"/>
            <a:ext cx="4156353" cy="12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3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6000" decel="3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6000" decel="34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6000" decel="34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36000" decel="34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36000" decel="34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83754" y="35941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产品介绍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3754" y="3238906"/>
            <a:ext cx="1359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two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30200" y="355600"/>
            <a:ext cx="11531600" cy="6146800"/>
          </a:xfrm>
          <a:prstGeom prst="roundRect">
            <a:avLst>
              <a:gd name="adj" fmla="val 5510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73" y="1557729"/>
            <a:ext cx="4645555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064000" y="10795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21200" y="12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9772" y="1149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产品创新点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484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707676" y="121852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164876" y="11618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市场竞争情况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9548" y="512861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寄件人发送寄件需求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6269" y="127069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员就近抢</a:t>
            </a:r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96000" y="557179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</a:t>
            </a:r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快递员将快递送至快递点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056599" y="289399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快递公司支付给快递员劳务费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22" y="2594651"/>
            <a:ext cx="705678" cy="70567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76" y="3325976"/>
            <a:ext cx="771724" cy="771722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2781">
            <a:off x="7601838" y="4521201"/>
            <a:ext cx="1255322" cy="1255320"/>
          </a:xfrm>
          <a:prstGeom prst="rect">
            <a:avLst/>
          </a:prstGeom>
        </p:spPr>
      </p:pic>
      <p:sp>
        <p:nvSpPr>
          <p:cNvPr id="77" name="任意多边形 76"/>
          <p:cNvSpPr/>
          <p:nvPr/>
        </p:nvSpPr>
        <p:spPr>
          <a:xfrm>
            <a:off x="0" y="1549400"/>
            <a:ext cx="12192000" cy="3632200"/>
          </a:xfrm>
          <a:custGeom>
            <a:avLst/>
            <a:gdLst>
              <a:gd name="connsiteX0" fmla="*/ 0 w 12230100"/>
              <a:gd name="connsiteY0" fmla="*/ 2997200 h 3632200"/>
              <a:gd name="connsiteX1" fmla="*/ 1600200 w 12230100"/>
              <a:gd name="connsiteY1" fmla="*/ 2819400 h 3632200"/>
              <a:gd name="connsiteX2" fmla="*/ 3276600 w 12230100"/>
              <a:gd name="connsiteY2" fmla="*/ 0 h 3632200"/>
              <a:gd name="connsiteX3" fmla="*/ 3505200 w 12230100"/>
              <a:gd name="connsiteY3" fmla="*/ 2044700 h 3632200"/>
              <a:gd name="connsiteX4" fmla="*/ 7200900 w 12230100"/>
              <a:gd name="connsiteY4" fmla="*/ 1422400 h 3632200"/>
              <a:gd name="connsiteX5" fmla="*/ 8178800 w 12230100"/>
              <a:gd name="connsiteY5" fmla="*/ 3632200 h 3632200"/>
              <a:gd name="connsiteX6" fmla="*/ 10083800 w 12230100"/>
              <a:gd name="connsiteY6" fmla="*/ 2159000 h 3632200"/>
              <a:gd name="connsiteX7" fmla="*/ 12230100 w 12230100"/>
              <a:gd name="connsiteY7" fmla="*/ 3479800 h 3632200"/>
              <a:gd name="connsiteX8" fmla="*/ 12230100 w 12230100"/>
              <a:gd name="connsiteY8" fmla="*/ 3479800 h 3632200"/>
              <a:gd name="connsiteX9" fmla="*/ 12230100 w 12230100"/>
              <a:gd name="connsiteY9" fmla="*/ 3479800 h 3632200"/>
              <a:gd name="connsiteX10" fmla="*/ 12230100 w 12230100"/>
              <a:gd name="connsiteY10" fmla="*/ 34798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30100" h="3632200">
                <a:moveTo>
                  <a:pt x="0" y="2997200"/>
                </a:moveTo>
                <a:lnTo>
                  <a:pt x="1600200" y="2819400"/>
                </a:lnTo>
                <a:lnTo>
                  <a:pt x="3276600" y="0"/>
                </a:lnTo>
                <a:lnTo>
                  <a:pt x="3505200" y="2044700"/>
                </a:lnTo>
                <a:lnTo>
                  <a:pt x="7200900" y="1422400"/>
                </a:lnTo>
                <a:lnTo>
                  <a:pt x="8178800" y="3632200"/>
                </a:lnTo>
                <a:lnTo>
                  <a:pt x="10083800" y="2159000"/>
                </a:lnTo>
                <a:lnTo>
                  <a:pt x="12230100" y="3479800"/>
                </a:lnTo>
                <a:lnTo>
                  <a:pt x="12230100" y="3479800"/>
                </a:lnTo>
                <a:lnTo>
                  <a:pt x="12230100" y="3479800"/>
                </a:lnTo>
                <a:lnTo>
                  <a:pt x="12230100" y="3479800"/>
                </a:lnTo>
              </a:path>
            </a:pathLst>
          </a:custGeom>
          <a:noFill/>
          <a:ln w="34925">
            <a:solidFill>
              <a:srgbClr val="1E4C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1290469" y="4011016"/>
            <a:ext cx="711200" cy="711200"/>
            <a:chOff x="1290469" y="4011016"/>
            <a:chExt cx="711200" cy="711200"/>
          </a:xfrm>
        </p:grpSpPr>
        <p:sp>
          <p:nvSpPr>
            <p:cNvPr id="78" name="椭圆 77"/>
            <p:cNvSpPr/>
            <p:nvPr/>
          </p:nvSpPr>
          <p:spPr>
            <a:xfrm>
              <a:off x="1493669" y="4214216"/>
              <a:ext cx="304800" cy="304800"/>
            </a:xfrm>
            <a:prstGeom prst="ellipse">
              <a:avLst/>
            </a:prstGeom>
            <a:solidFill>
              <a:srgbClr val="1E4C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290469" y="4011016"/>
              <a:ext cx="711200" cy="711200"/>
            </a:xfrm>
            <a:prstGeom prst="ellipse">
              <a:avLst/>
            </a:prstGeom>
            <a:noFill/>
            <a:ln w="38100">
              <a:solidFill>
                <a:srgbClr val="1E4C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72" y="4303931"/>
            <a:ext cx="738241" cy="738241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58" y="3195007"/>
            <a:ext cx="860442" cy="86044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96" y="1110268"/>
            <a:ext cx="752904" cy="752904"/>
          </a:xfrm>
          <a:prstGeom prst="rect">
            <a:avLst/>
          </a:prstGeom>
        </p:spPr>
      </p:pic>
      <p:sp>
        <p:nvSpPr>
          <p:cNvPr id="100" name="矩形 99"/>
          <p:cNvSpPr/>
          <p:nvPr/>
        </p:nvSpPr>
        <p:spPr>
          <a:xfrm>
            <a:off x="2338847" y="3997963"/>
            <a:ext cx="4567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员上门取件</a:t>
            </a:r>
            <a:r>
              <a:rPr lang="en-US" altLang="zh-CN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寄件人当面付款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304518" y="1861563"/>
            <a:ext cx="35702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快递员用便携式二维码</a:t>
            </a:r>
            <a:endParaRPr lang="en-US" altLang="zh-CN" sz="2400" dirty="0" smtClean="0">
              <a:solidFill>
                <a:srgbClr val="2A2E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2A2E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快递面单打印机生成面单</a:t>
            </a:r>
            <a:endParaRPr lang="zh-CN" altLang="en-US" sz="2400" dirty="0">
              <a:solidFill>
                <a:srgbClr val="2A2E5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6874" y="-126158"/>
            <a:ext cx="4154673" cy="12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3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0640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21200" y="12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9772" y="1149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产品创新点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48400" y="107951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707676" y="121852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164876" y="11618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市场竞争情况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144803" y="1374750"/>
            <a:ext cx="2233189" cy="892754"/>
            <a:chOff x="1811047" y="1368334"/>
            <a:chExt cx="2233189" cy="892754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482" y="1368334"/>
              <a:ext cx="892754" cy="89275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047" y="1368334"/>
              <a:ext cx="892754" cy="892754"/>
            </a:xfrm>
            <a:prstGeom prst="rect">
              <a:avLst/>
            </a:prstGeom>
          </p:spPr>
        </p:pic>
        <p:cxnSp>
          <p:nvCxnSpPr>
            <p:cNvPr id="33" name="直接连接符 32"/>
            <p:cNvCxnSpPr/>
            <p:nvPr/>
          </p:nvCxnSpPr>
          <p:spPr>
            <a:xfrm>
              <a:off x="2877945" y="1368334"/>
              <a:ext cx="0" cy="879927"/>
            </a:xfrm>
            <a:prstGeom prst="line">
              <a:avLst/>
            </a:prstGeom>
            <a:ln w="12700">
              <a:solidFill>
                <a:srgbClr val="2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 flipH="1">
            <a:off x="8103376" y="1374750"/>
            <a:ext cx="2255268" cy="970490"/>
            <a:chOff x="7603425" y="1378133"/>
            <a:chExt cx="2255268" cy="97049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03425" y="1378133"/>
              <a:ext cx="970490" cy="97049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80671" y="1424367"/>
              <a:ext cx="878022" cy="878022"/>
            </a:xfrm>
            <a:prstGeom prst="rect">
              <a:avLst/>
            </a:prstGeom>
          </p:spPr>
        </p:pic>
        <p:cxnSp>
          <p:nvCxnSpPr>
            <p:cNvPr id="36" name="直接连接符 35"/>
            <p:cNvCxnSpPr/>
            <p:nvPr/>
          </p:nvCxnSpPr>
          <p:spPr>
            <a:xfrm flipH="1">
              <a:off x="8760227" y="1423415"/>
              <a:ext cx="0" cy="879927"/>
            </a:xfrm>
            <a:prstGeom prst="line">
              <a:avLst/>
            </a:prstGeom>
            <a:ln w="12700">
              <a:solidFill>
                <a:srgbClr val="2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2033872" y="3858902"/>
            <a:ext cx="2435173" cy="966489"/>
            <a:chOff x="1720473" y="3353728"/>
            <a:chExt cx="2435173" cy="96648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473" y="3383545"/>
              <a:ext cx="936672" cy="93667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8974" y="3353728"/>
              <a:ext cx="936672" cy="936672"/>
            </a:xfrm>
            <a:prstGeom prst="rect">
              <a:avLst/>
            </a:prstGeom>
          </p:spPr>
        </p:pic>
        <p:cxnSp>
          <p:nvCxnSpPr>
            <p:cNvPr id="38" name="直接连接符 37"/>
            <p:cNvCxnSpPr/>
            <p:nvPr/>
          </p:nvCxnSpPr>
          <p:spPr>
            <a:xfrm>
              <a:off x="2898302" y="3382101"/>
              <a:ext cx="0" cy="879927"/>
            </a:xfrm>
            <a:prstGeom prst="line">
              <a:avLst/>
            </a:prstGeom>
            <a:ln w="12700">
              <a:solidFill>
                <a:srgbClr val="2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8093954" y="3858902"/>
            <a:ext cx="2246987" cy="1047760"/>
            <a:chOff x="7648831" y="3452092"/>
            <a:chExt cx="2246987" cy="104776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831" y="3452092"/>
              <a:ext cx="1047760" cy="104776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024" y="3576575"/>
              <a:ext cx="798794" cy="798794"/>
            </a:xfrm>
            <a:prstGeom prst="rect">
              <a:avLst/>
            </a:prstGeom>
          </p:spPr>
        </p:pic>
        <p:cxnSp>
          <p:nvCxnSpPr>
            <p:cNvPr id="39" name="直接连接符 38"/>
            <p:cNvCxnSpPr/>
            <p:nvPr/>
          </p:nvCxnSpPr>
          <p:spPr>
            <a:xfrm flipH="1">
              <a:off x="8797171" y="3536009"/>
              <a:ext cx="0" cy="879927"/>
            </a:xfrm>
            <a:prstGeom prst="line">
              <a:avLst/>
            </a:prstGeom>
            <a:ln w="12700">
              <a:solidFill>
                <a:srgbClr val="2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66874" y="-126158"/>
            <a:ext cx="4154673" cy="12094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5198" y="2334225"/>
            <a:ext cx="3840813" cy="8596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8840" y="2335301"/>
            <a:ext cx="3633531" cy="8596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314" y="4785216"/>
            <a:ext cx="4548010" cy="85961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4511" y="4832685"/>
            <a:ext cx="4090771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15" y="1974771"/>
            <a:ext cx="2609314" cy="67671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0640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21200" y="127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49772" y="11498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产品创新点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48400" y="107951"/>
            <a:ext cx="457200" cy="457200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707676" y="121852"/>
            <a:ext cx="457200" cy="45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164876" y="11618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市场竞争情况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9" y="1897365"/>
            <a:ext cx="2200786" cy="751754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3450296" y="1923005"/>
            <a:ext cx="1799972" cy="726114"/>
            <a:chOff x="2492553" y="4063573"/>
            <a:chExt cx="2097920" cy="846307"/>
          </a:xfrm>
        </p:grpSpPr>
        <p:sp>
          <p:nvSpPr>
            <p:cNvPr id="19" name="圆角矩形 18"/>
            <p:cNvSpPr/>
            <p:nvPr/>
          </p:nvSpPr>
          <p:spPr>
            <a:xfrm>
              <a:off x="2492553" y="4063573"/>
              <a:ext cx="2097920" cy="846307"/>
            </a:xfrm>
            <a:prstGeom prst="roundRect">
              <a:avLst/>
            </a:prstGeom>
            <a:solidFill>
              <a:srgbClr val="1FC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9608" y="4177809"/>
              <a:ext cx="1803811" cy="673253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7676" y="1827899"/>
            <a:ext cx="2840268" cy="821220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786695" y="1753484"/>
            <a:ext cx="1062021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rgbClr val="1C472E">
                    <a:alpha val="0"/>
                  </a:srgbClr>
                </a:gs>
                <a:gs pos="100000">
                  <a:srgbClr val="1C472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786694" y="2843898"/>
            <a:ext cx="1062021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rgbClr val="1C472E">
                    <a:alpha val="0"/>
                  </a:srgbClr>
                </a:gs>
                <a:gs pos="100000">
                  <a:srgbClr val="1C472E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160296" y="4532462"/>
            <a:ext cx="58272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C47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现有服务平台没有很好的整合各物流公司人力资源</a:t>
            </a:r>
          </a:p>
        </p:txBody>
      </p:sp>
      <p:sp>
        <p:nvSpPr>
          <p:cNvPr id="37" name="矩形 36"/>
          <p:cNvSpPr/>
          <p:nvPr/>
        </p:nvSpPr>
        <p:spPr>
          <a:xfrm>
            <a:off x="6160295" y="4007460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C47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现有服务平台没有对快递信息进行加密</a:t>
            </a:r>
          </a:p>
        </p:txBody>
      </p:sp>
      <p:sp>
        <p:nvSpPr>
          <p:cNvPr id="40" name="矩形 39"/>
          <p:cNvSpPr/>
          <p:nvPr/>
        </p:nvSpPr>
        <p:spPr>
          <a:xfrm>
            <a:off x="6160295" y="5047931"/>
            <a:ext cx="4544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C47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现有服务平台没有结合物联网发展趋势</a:t>
            </a:r>
          </a:p>
        </p:txBody>
      </p:sp>
      <p:sp>
        <p:nvSpPr>
          <p:cNvPr id="54" name="矩形 53"/>
          <p:cNvSpPr/>
          <p:nvPr/>
        </p:nvSpPr>
        <p:spPr>
          <a:xfrm>
            <a:off x="786694" y="4007460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C47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现有服务平台已经抢占一定市场份额</a:t>
            </a:r>
            <a:endParaRPr lang="zh-CN" altLang="en-US" sz="2000" dirty="0">
              <a:solidFill>
                <a:srgbClr val="1C47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86694" y="4532462"/>
            <a:ext cx="5057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C47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现有服务平台在人力物力财力上有相对优势</a:t>
            </a:r>
            <a:endParaRPr lang="zh-CN" altLang="en-US" sz="2000" dirty="0">
              <a:solidFill>
                <a:srgbClr val="1C47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936972" y="3389745"/>
            <a:ext cx="0" cy="2336800"/>
          </a:xfrm>
          <a:prstGeom prst="line">
            <a:avLst/>
          </a:prstGeom>
          <a:ln w="12700" cap="rnd">
            <a:gradFill>
              <a:gsLst>
                <a:gs pos="0">
                  <a:srgbClr val="1C472E">
                    <a:alpha val="0"/>
                  </a:srgbClr>
                </a:gs>
                <a:gs pos="54000">
                  <a:srgbClr val="1C472E"/>
                </a:gs>
                <a:gs pos="100000">
                  <a:srgbClr val="1C472E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874" y="-126158"/>
            <a:ext cx="4154673" cy="12094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556" y="3196341"/>
            <a:ext cx="2755631" cy="10729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5535" y="3200614"/>
            <a:ext cx="3700593" cy="10729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186" y="1350556"/>
            <a:ext cx="3883489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408</Words>
  <Application>Microsoft Office PowerPoint</Application>
  <PresentationFormat>宽屏</PresentationFormat>
  <Paragraphs>61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微软雅黑</vt:lpstr>
      <vt:lpstr>造字工房朗倩（非商用）常规体</vt:lpstr>
      <vt:lpstr>微软雅黑 Light</vt:lpstr>
      <vt:lpstr>Arial</vt:lpstr>
      <vt:lpstr>宋体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aierxuan</dc:creator>
  <cp:lastModifiedBy>aierxuan</cp:lastModifiedBy>
  <cp:revision>69</cp:revision>
  <dcterms:created xsi:type="dcterms:W3CDTF">2017-05-10T01:57:18Z</dcterms:created>
  <dcterms:modified xsi:type="dcterms:W3CDTF">2017-05-12T08:37:12Z</dcterms:modified>
</cp:coreProperties>
</file>